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65" r:id="rId2"/>
    <p:sldId id="290" r:id="rId3"/>
    <p:sldId id="291" r:id="rId4"/>
    <p:sldId id="292" r:id="rId5"/>
    <p:sldId id="272" r:id="rId6"/>
    <p:sldId id="282" r:id="rId7"/>
    <p:sldId id="283" r:id="rId8"/>
    <p:sldId id="284" r:id="rId9"/>
    <p:sldId id="285" r:id="rId10"/>
    <p:sldId id="286" r:id="rId11"/>
    <p:sldId id="287" r:id="rId12"/>
    <p:sldId id="293" r:id="rId13"/>
    <p:sldId id="268" r:id="rId14"/>
    <p:sldId id="279" r:id="rId15"/>
    <p:sldId id="280" r:id="rId16"/>
    <p:sldId id="294" r:id="rId17"/>
    <p:sldId id="270" r:id="rId18"/>
    <p:sldId id="288" r:id="rId19"/>
    <p:sldId id="296" r:id="rId20"/>
    <p:sldId id="271" r:id="rId21"/>
    <p:sldId id="281" r:id="rId22"/>
    <p:sldId id="29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1731"/>
    <a:srgbClr val="8D1732"/>
    <a:srgbClr val="94C893"/>
    <a:srgbClr val="000000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99"/>
    <p:restoredTop sz="94643"/>
  </p:normalViewPr>
  <p:slideViewPr>
    <p:cSldViewPr snapToGrid="0" snapToObjects="1">
      <p:cViewPr varScale="1">
        <p:scale>
          <a:sx n="147" d="100"/>
          <a:sy n="147" d="100"/>
        </p:scale>
        <p:origin x="22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97E5C-2243-484B-86C7-CE3D6CFBEA46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0D4F3-8770-2E45-8C9D-11FAF17A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3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  <a:p>
            <a:endParaRPr lang="en-US" dirty="0"/>
          </a:p>
          <a:p>
            <a:r>
              <a:rPr lang="en-US"/>
              <a:t>ZOOM VIDEO FEED AT BOTTOM LEFT CORNER IN LL123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33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27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04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libraries.ou.edu</a:t>
            </a:r>
            <a:r>
              <a:rPr lang="en-US" dirty="0"/>
              <a:t> and search for readme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38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  <a:p>
            <a:endParaRPr lang="en-US" dirty="0"/>
          </a:p>
          <a:p>
            <a:r>
              <a:rPr lang="en-US"/>
              <a:t>ZOOM VIDEO FEED AT BOTTOM LEFT CORNER IN LL123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2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03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71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these on the handout!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05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70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6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65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95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77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84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86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Organization = you can search and find</a:t>
            </a:r>
          </a:p>
          <a:p>
            <a:r>
              <a:rPr lang="en-US" dirty="0"/>
              <a:t>Being able to share is secondary</a:t>
            </a:r>
          </a:p>
          <a:p>
            <a:r>
              <a:rPr lang="en-US" dirty="0"/>
              <a:t>For certain projects, dynamically linking, if Excel is your primary tool interaction with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6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220B2-C771-AE4F-8FE7-EB1107854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013"/>
          <a:stretch/>
        </p:blipFill>
        <p:spPr>
          <a:xfrm>
            <a:off x="0" y="-1"/>
            <a:ext cx="12192000" cy="59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8527355" y="6171276"/>
            <a:ext cx="341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200" b="1" i="1" kern="1200" dirty="0">
                <a:solidFill>
                  <a:srgbClr val="8E1731"/>
                </a:solidFill>
                <a:effectLst/>
                <a:latin typeface="+mn-lt"/>
                <a:ea typeface="+mn-ea"/>
                <a:cs typeface="+mn-cs"/>
              </a:rPr>
              <a:t>Forge the future, Sooner, at the</a:t>
            </a:r>
            <a:endParaRPr lang="en-US" sz="1200" b="1" i="0" kern="1200" dirty="0">
              <a:solidFill>
                <a:srgbClr val="8E173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1" kern="1200" dirty="0">
                <a:solidFill>
                  <a:srgbClr val="8E1731"/>
                </a:solidFill>
                <a:effectLst/>
                <a:latin typeface="+mn-lt"/>
                <a:ea typeface="+mn-ea"/>
                <a:cs typeface="+mn-cs"/>
              </a:rPr>
              <a:t>intellectual crossroads of the university</a:t>
            </a:r>
            <a:endParaRPr lang="en-US" sz="1200" b="1" i="0" kern="1200" dirty="0">
              <a:solidFill>
                <a:srgbClr val="8E173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sl" TargetMode="External"/><Relationship Id="rId2" Type="http://schemas.openxmlformats.org/officeDocument/2006/relationships/hyperlink" Target="https://libraries.ou.edu/davis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libraries.ou.edu/carpentries" TargetMode="External"/><Relationship Id="rId4" Type="http://schemas.openxmlformats.org/officeDocument/2006/relationships/hyperlink" Target="https://libraries.ou.edu/impactchalleng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18C8198-7484-4040-9D03-425448E3ED98}"/>
              </a:ext>
            </a:extLst>
          </p:cNvPr>
          <p:cNvSpPr txBox="1">
            <a:spLocks/>
          </p:cNvSpPr>
          <p:nvPr/>
        </p:nvSpPr>
        <p:spPr>
          <a:xfrm>
            <a:off x="2661626" y="2715552"/>
            <a:ext cx="6868748" cy="562544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Managing Research Data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FD027FB-44D6-2A4B-A570-CBB529F6D973}"/>
              </a:ext>
            </a:extLst>
          </p:cNvPr>
          <p:cNvSpPr txBox="1">
            <a:spLocks/>
          </p:cNvSpPr>
          <p:nvPr/>
        </p:nvSpPr>
        <p:spPr>
          <a:xfrm>
            <a:off x="4012561" y="3340088"/>
            <a:ext cx="4166879" cy="519545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Survival Skills Series</a:t>
            </a:r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208329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57419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17949" y="1847088"/>
            <a:ext cx="5384800" cy="4123702"/>
          </a:xfrm>
        </p:spPr>
        <p:txBody>
          <a:bodyPr>
            <a:normAutofit fontScale="92500" lnSpcReduction="20000"/>
          </a:bodyPr>
          <a:lstStyle/>
          <a:p>
            <a:pPr marL="0" indent="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600" dirty="0" err="1"/>
              <a:t>new_research_project</a:t>
            </a:r>
            <a:endParaRPr lang="en-US" sz="36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data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raw_data</a:t>
            </a:r>
            <a:endParaRPr lang="en-US" sz="3000" dirty="0"/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processed_data</a:t>
            </a:r>
            <a:endParaRPr lang="en-US" sz="30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analysis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question1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question2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literature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 err="1"/>
              <a:t>write_up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0A7AD-BFAB-B84D-BBAD-F9C5CA8B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402" y="1847088"/>
            <a:ext cx="4332640" cy="4245240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E48889F3-550C-3641-9011-ED0277AF5458}"/>
              </a:ext>
            </a:extLst>
          </p:cNvPr>
          <p:cNvSpPr/>
          <p:nvPr/>
        </p:nvSpPr>
        <p:spPr>
          <a:xfrm>
            <a:off x="2533880" y="2214390"/>
            <a:ext cx="672028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A1B841FC-62FF-6246-B389-7B9542581B77}"/>
              </a:ext>
            </a:extLst>
          </p:cNvPr>
          <p:cNvSpPr/>
          <p:nvPr/>
        </p:nvSpPr>
        <p:spPr>
          <a:xfrm>
            <a:off x="3034784" y="2723812"/>
            <a:ext cx="672028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05597C06-E4E3-CB4C-AA87-7A5C2D4C492E}"/>
              </a:ext>
            </a:extLst>
          </p:cNvPr>
          <p:cNvSpPr/>
          <p:nvPr/>
        </p:nvSpPr>
        <p:spPr>
          <a:xfrm>
            <a:off x="3034784" y="3054318"/>
            <a:ext cx="672028" cy="458398"/>
          </a:xfrm>
          <a:prstGeom prst="corner">
            <a:avLst>
              <a:gd name="adj1" fmla="val 40190"/>
              <a:gd name="adj2" fmla="val 36919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8932DC15-169C-834B-9499-7F827483A1CE}"/>
              </a:ext>
            </a:extLst>
          </p:cNvPr>
          <p:cNvSpPr/>
          <p:nvPr/>
        </p:nvSpPr>
        <p:spPr>
          <a:xfrm>
            <a:off x="2533880" y="2544896"/>
            <a:ext cx="672028" cy="1442489"/>
          </a:xfrm>
          <a:prstGeom prst="corner">
            <a:avLst>
              <a:gd name="adj1" fmla="val 32642"/>
              <a:gd name="adj2" fmla="val 2900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3FFD8AE5-C68C-C249-9254-EF9148339FB5}"/>
              </a:ext>
            </a:extLst>
          </p:cNvPr>
          <p:cNvSpPr/>
          <p:nvPr/>
        </p:nvSpPr>
        <p:spPr>
          <a:xfrm>
            <a:off x="3079754" y="4068186"/>
            <a:ext cx="672028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3E7DB30D-F659-4543-9CF4-228268EA9841}"/>
              </a:ext>
            </a:extLst>
          </p:cNvPr>
          <p:cNvSpPr/>
          <p:nvPr/>
        </p:nvSpPr>
        <p:spPr>
          <a:xfrm>
            <a:off x="3079754" y="4398692"/>
            <a:ext cx="672028" cy="458398"/>
          </a:xfrm>
          <a:prstGeom prst="corner">
            <a:avLst>
              <a:gd name="adj1" fmla="val 40190"/>
              <a:gd name="adj2" fmla="val 36919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84128143-265C-E441-B680-3FB963AB60E4}"/>
              </a:ext>
            </a:extLst>
          </p:cNvPr>
          <p:cNvSpPr/>
          <p:nvPr/>
        </p:nvSpPr>
        <p:spPr>
          <a:xfrm>
            <a:off x="2533880" y="3987385"/>
            <a:ext cx="672028" cy="1319133"/>
          </a:xfrm>
          <a:prstGeom prst="corner">
            <a:avLst>
              <a:gd name="adj1" fmla="val 32642"/>
              <a:gd name="adj2" fmla="val 2900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E245C3A6-4BF8-4A4A-AEB7-B8D276B2DD82}"/>
              </a:ext>
            </a:extLst>
          </p:cNvPr>
          <p:cNvSpPr/>
          <p:nvPr/>
        </p:nvSpPr>
        <p:spPr>
          <a:xfrm>
            <a:off x="2533880" y="5280205"/>
            <a:ext cx="672028" cy="453609"/>
          </a:xfrm>
          <a:prstGeom prst="corner">
            <a:avLst>
              <a:gd name="adj1" fmla="val 42556"/>
              <a:gd name="adj2" fmla="val 42225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2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4219542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/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3213043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/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hlinkClick r:id="rId3"/>
              </a:rPr>
              <a:t>https://libraries.ou.edu/content/how-make-readmetxt-file</a:t>
            </a:r>
            <a:r>
              <a:rPr lang="en-US" sz="2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118039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1CF225-192E-8046-B697-4D302B24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70" y="523113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673677" y="1212601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834" y="1738250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1427181" y="2319632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1173584" y="1489600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250236" y="2043116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709052"/>
              </p:ext>
            </p:extLst>
          </p:nvPr>
        </p:nvGraphicFramePr>
        <p:xfrm>
          <a:off x="4353232" y="2070982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61824"/>
              </p:ext>
            </p:extLst>
          </p:nvPr>
        </p:nvGraphicFramePr>
        <p:xfrm>
          <a:off x="1350276" y="3338311"/>
          <a:ext cx="2519649" cy="266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05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14644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2362355" y="2070982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4239621" y="2067173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4B9C7-A177-2744-9300-CF86A1193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8300" y="1212601"/>
            <a:ext cx="3827813" cy="4123702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File Naming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be descriptive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no special characters or spaces</a:t>
            </a:r>
          </a:p>
          <a:p>
            <a:pPr lvl="1">
              <a:lnSpc>
                <a:spcPct val="170000"/>
              </a:lnSpc>
            </a:pPr>
            <a:r>
              <a:rPr lang="en-US" dirty="0"/>
              <a:t>use file extensions</a:t>
            </a:r>
          </a:p>
          <a:p>
            <a:pPr>
              <a:lnSpc>
                <a:spcPct val="170000"/>
              </a:lnSpc>
            </a:pPr>
            <a:r>
              <a:rPr lang="en-US" dirty="0"/>
              <a:t>Organize / add structure</a:t>
            </a:r>
          </a:p>
          <a:p>
            <a:pPr>
              <a:lnSpc>
                <a:spcPct val="170000"/>
              </a:lnSpc>
            </a:pPr>
            <a:r>
              <a:rPr lang="en-US" dirty="0"/>
              <a:t>Include READMEs</a:t>
            </a:r>
          </a:p>
        </p:txBody>
      </p:sp>
    </p:spTree>
    <p:extLst>
      <p:ext uri="{BB962C8B-B14F-4D97-AF65-F5344CB8AC3E}">
        <p14:creationId xmlns:p14="http://schemas.microsoft.com/office/powerpoint/2010/main" val="51569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49E301-F2BC-2D4C-845D-5F1733E1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CF0E5-8148-CD4A-B124-910FD9058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436" y="1566280"/>
            <a:ext cx="914596" cy="60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4F1B3-A3AF-7E47-8ABC-B5F08A1A3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716" y="62674"/>
            <a:ext cx="1075765" cy="717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D241B-9B13-4845-95D4-296C41583471}"/>
              </a:ext>
            </a:extLst>
          </p:cNvPr>
          <p:cNvSpPr txBox="1"/>
          <p:nvPr/>
        </p:nvSpPr>
        <p:spPr>
          <a:xfrm>
            <a:off x="1580982" y="749978"/>
            <a:ext cx="2282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BlackHoleMass_SpiralGalaxy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0CBFC-5CEA-274C-82A7-3545101EE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946" y="3746685"/>
            <a:ext cx="914596" cy="609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A5F111-50A0-A24F-B1D0-BCDBDD95B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39" y="1110508"/>
            <a:ext cx="914597" cy="609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5364F0-7238-4E4F-9904-D644527D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142" y="5567404"/>
            <a:ext cx="9144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E4726F-D0E2-0941-AECF-D28B6EC4611A}"/>
              </a:ext>
            </a:extLst>
          </p:cNvPr>
          <p:cNvSpPr txBox="1"/>
          <p:nvPr/>
        </p:nvSpPr>
        <p:spPr>
          <a:xfrm>
            <a:off x="3736367" y="4072459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216A1-4132-6B4E-9580-81D5846DA732}"/>
              </a:ext>
            </a:extLst>
          </p:cNvPr>
          <p:cNvSpPr txBox="1"/>
          <p:nvPr/>
        </p:nvSpPr>
        <p:spPr>
          <a:xfrm>
            <a:off x="3695498" y="1418684"/>
            <a:ext cx="7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A05ED-A326-494F-8A9B-AA0D9226FA3F}"/>
              </a:ext>
            </a:extLst>
          </p:cNvPr>
          <p:cNvSpPr txBox="1"/>
          <p:nvPr/>
        </p:nvSpPr>
        <p:spPr>
          <a:xfrm>
            <a:off x="3704838" y="5900443"/>
            <a:ext cx="8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literature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7EFD9B-7EB8-E749-9970-C0A6DBD01DE2}"/>
              </a:ext>
            </a:extLst>
          </p:cNvPr>
          <p:cNvCxnSpPr>
            <a:cxnSpLocks/>
          </p:cNvCxnSpPr>
          <p:nvPr/>
        </p:nvCxnSpPr>
        <p:spPr>
          <a:xfrm>
            <a:off x="2451760" y="1040837"/>
            <a:ext cx="0" cy="5672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BD3B62-9D62-C240-96CD-5F59188C2038}"/>
              </a:ext>
            </a:extLst>
          </p:cNvPr>
          <p:cNvCxnSpPr>
            <a:cxnSpLocks/>
          </p:cNvCxnSpPr>
          <p:nvPr/>
        </p:nvCxnSpPr>
        <p:spPr>
          <a:xfrm>
            <a:off x="2451760" y="397957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21C827-C0BA-F046-9D22-62636DF74739}"/>
              </a:ext>
            </a:extLst>
          </p:cNvPr>
          <p:cNvCxnSpPr>
            <a:cxnSpLocks/>
          </p:cNvCxnSpPr>
          <p:nvPr/>
        </p:nvCxnSpPr>
        <p:spPr>
          <a:xfrm flipH="1">
            <a:off x="4129048" y="4331505"/>
            <a:ext cx="1" cy="8153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7788AA-A8E0-C64B-9E77-6B7B358BCF6A}"/>
              </a:ext>
            </a:extLst>
          </p:cNvPr>
          <p:cNvCxnSpPr>
            <a:cxnSpLocks/>
          </p:cNvCxnSpPr>
          <p:nvPr/>
        </p:nvCxnSpPr>
        <p:spPr>
          <a:xfrm>
            <a:off x="4113884" y="1684797"/>
            <a:ext cx="0" cy="18450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18EDB4-279F-3245-8A4F-2A8F617A9F5C}"/>
              </a:ext>
            </a:extLst>
          </p:cNvPr>
          <p:cNvCxnSpPr>
            <a:cxnSpLocks/>
          </p:cNvCxnSpPr>
          <p:nvPr/>
        </p:nvCxnSpPr>
        <p:spPr>
          <a:xfrm>
            <a:off x="4113884" y="1823998"/>
            <a:ext cx="4822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10F7EF7-0E90-4941-A84F-AE4AADFC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184" y="4836263"/>
            <a:ext cx="914596" cy="6097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3836F5-3C5C-1343-8D7C-D9C55097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762" y="4162269"/>
            <a:ext cx="914596" cy="609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8BDC06-ECEA-AC4C-BD21-FFA6428D1826}"/>
              </a:ext>
            </a:extLst>
          </p:cNvPr>
          <p:cNvSpPr txBox="1"/>
          <p:nvPr/>
        </p:nvSpPr>
        <p:spPr>
          <a:xfrm>
            <a:off x="4621080" y="4467829"/>
            <a:ext cx="96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444231-24F0-3543-BBAD-EEB1F1B92E39}"/>
              </a:ext>
            </a:extLst>
          </p:cNvPr>
          <p:cNvSpPr txBox="1"/>
          <p:nvPr/>
        </p:nvSpPr>
        <p:spPr>
          <a:xfrm>
            <a:off x="4728696" y="5149605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A72CE-0F38-8A4B-A08C-BEE2600A2A22}"/>
              </a:ext>
            </a:extLst>
          </p:cNvPr>
          <p:cNvSpPr txBox="1"/>
          <p:nvPr/>
        </p:nvSpPr>
        <p:spPr>
          <a:xfrm>
            <a:off x="4637592" y="1871146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plots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9E4C063-0F5D-BE4A-A699-6A99D7ED74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73645" y="5642663"/>
          <a:ext cx="2081022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806702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BHmass_pitch.bib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KormandyHo2013.pdf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Lusso2010.pdf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Vertergaard2006.pdf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54E29A6-094D-8946-83C9-830401651F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30575" y="1781572"/>
          <a:ext cx="2356602" cy="59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3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06124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mass_pitchangle_scatter.png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redshift_histogram.png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C52C897-77CA-0F4A-B40D-A261DFBC57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82376" y="2343898"/>
          <a:ext cx="1407408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results.csv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9E9852A-7622-D042-BD35-CFB77D0B0C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21386" y="4382646"/>
          <a:ext cx="2916083" cy="20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437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601646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404897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A043B2D-6EF8-B740-926D-AE5538077A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21386" y="1751626"/>
          <a:ext cx="2569782" cy="237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4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4032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087098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README_methods.txt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6077960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CB9932-A5F9-4345-856A-324AD40CFE3F}"/>
              </a:ext>
            </a:extLst>
          </p:cNvPr>
          <p:cNvCxnSpPr>
            <a:cxnSpLocks/>
          </p:cNvCxnSpPr>
          <p:nvPr/>
        </p:nvCxnSpPr>
        <p:spPr>
          <a:xfrm>
            <a:off x="5465040" y="1823998"/>
            <a:ext cx="195139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906C6A-7291-C84F-B9F1-C0EA0570DCBF}"/>
              </a:ext>
            </a:extLst>
          </p:cNvPr>
          <p:cNvCxnSpPr>
            <a:cxnSpLocks/>
          </p:cNvCxnSpPr>
          <p:nvPr/>
        </p:nvCxnSpPr>
        <p:spPr>
          <a:xfrm>
            <a:off x="5660179" y="1819112"/>
            <a:ext cx="0" cy="5882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290E5D-6A66-EF4E-AB53-9913308BEE56}"/>
              </a:ext>
            </a:extLst>
          </p:cNvPr>
          <p:cNvCxnSpPr>
            <a:cxnSpLocks/>
          </p:cNvCxnSpPr>
          <p:nvPr/>
        </p:nvCxnSpPr>
        <p:spPr>
          <a:xfrm>
            <a:off x="4466895" y="5983087"/>
            <a:ext cx="328880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53ECB2-B8AD-6341-9743-F5E552BF7E5F}"/>
              </a:ext>
            </a:extLst>
          </p:cNvPr>
          <p:cNvCxnSpPr>
            <a:cxnSpLocks/>
          </p:cNvCxnSpPr>
          <p:nvPr/>
        </p:nvCxnSpPr>
        <p:spPr>
          <a:xfrm>
            <a:off x="4794397" y="5642663"/>
            <a:ext cx="0" cy="1185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851AE7-9FEE-2C4D-915E-EE354B5B421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120529" y="4467135"/>
            <a:ext cx="4652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3B3F82-2E7C-474E-B948-82B2639572B4}"/>
              </a:ext>
            </a:extLst>
          </p:cNvPr>
          <p:cNvCxnSpPr>
            <a:cxnSpLocks/>
          </p:cNvCxnSpPr>
          <p:nvPr/>
        </p:nvCxnSpPr>
        <p:spPr>
          <a:xfrm>
            <a:off x="4113884" y="5141128"/>
            <a:ext cx="44927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DA5E4A-E32D-344E-B972-BE2CE66F02CD}"/>
              </a:ext>
            </a:extLst>
          </p:cNvPr>
          <p:cNvCxnSpPr>
            <a:cxnSpLocks/>
          </p:cNvCxnSpPr>
          <p:nvPr/>
        </p:nvCxnSpPr>
        <p:spPr>
          <a:xfrm flipV="1">
            <a:off x="5407494" y="2968324"/>
            <a:ext cx="3296252" cy="1555715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C2E3EF-96E2-584D-9D1D-A55FBC6FFFB0}"/>
              </a:ext>
            </a:extLst>
          </p:cNvPr>
          <p:cNvCxnSpPr>
            <a:cxnSpLocks/>
          </p:cNvCxnSpPr>
          <p:nvPr/>
        </p:nvCxnSpPr>
        <p:spPr>
          <a:xfrm>
            <a:off x="5433998" y="5163562"/>
            <a:ext cx="3280634" cy="479101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740766-FD5D-544F-B8D9-B3793A17B7DD}"/>
              </a:ext>
            </a:extLst>
          </p:cNvPr>
          <p:cNvCxnSpPr>
            <a:cxnSpLocks/>
          </p:cNvCxnSpPr>
          <p:nvPr/>
        </p:nvCxnSpPr>
        <p:spPr>
          <a:xfrm>
            <a:off x="2451760" y="131081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050BE1-BD26-0143-B7FE-329E63B1B99A}"/>
              </a:ext>
            </a:extLst>
          </p:cNvPr>
          <p:cNvCxnSpPr>
            <a:cxnSpLocks/>
          </p:cNvCxnSpPr>
          <p:nvPr/>
        </p:nvCxnSpPr>
        <p:spPr>
          <a:xfrm>
            <a:off x="2451760" y="5841874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35810B-42EB-584C-A759-ABB836E321D5}"/>
              </a:ext>
            </a:extLst>
          </p:cNvPr>
          <p:cNvCxnSpPr>
            <a:cxnSpLocks/>
          </p:cNvCxnSpPr>
          <p:nvPr/>
        </p:nvCxnSpPr>
        <p:spPr>
          <a:xfrm>
            <a:off x="8714632" y="4398339"/>
            <a:ext cx="0" cy="20596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353FC1F-EDC6-804D-92E1-660E3709376D}"/>
              </a:ext>
            </a:extLst>
          </p:cNvPr>
          <p:cNvCxnSpPr>
            <a:cxnSpLocks/>
          </p:cNvCxnSpPr>
          <p:nvPr/>
        </p:nvCxnSpPr>
        <p:spPr>
          <a:xfrm>
            <a:off x="8719427" y="1777692"/>
            <a:ext cx="0" cy="2381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2A1397F-2725-9A4E-9B78-193C7BDD67A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26811" y="6417166"/>
          <a:ext cx="1407408" cy="29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4094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135477-E504-3349-9C00-E0360B44B3BA}"/>
              </a:ext>
            </a:extLst>
          </p:cNvPr>
          <p:cNvSpPr/>
          <p:nvPr/>
        </p:nvSpPr>
        <p:spPr>
          <a:xfrm>
            <a:off x="8343221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5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291C1-D631-AE43-AEC6-D8C5ACAE7C38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9BCEC-B2A0-9F4A-985A-8ED0EEC20DAA}"/>
              </a:ext>
            </a:extLst>
          </p:cNvPr>
          <p:cNvSpPr>
            <a:spLocks noGrp="1" noChangeAspect="1"/>
          </p:cNvSpPr>
          <p:nvPr>
            <p:ph idx="10"/>
          </p:nvPr>
        </p:nvSpPr>
        <p:spPr>
          <a:xfrm>
            <a:off x="528138" y="1909119"/>
            <a:ext cx="2958173" cy="3200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Spreadsheets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137F-65A4-A34A-AFD3-1D4A52B070F1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03875" y="1906917"/>
            <a:ext cx="2942822" cy="3690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Flat files (csv/</a:t>
            </a:r>
            <a:r>
              <a:rPr lang="en-US" sz="2400" dirty="0" err="1"/>
              <a:t>tsv</a:t>
            </a:r>
            <a:r>
              <a:rPr lang="en-US" sz="2400" dirty="0"/>
              <a:t>/txt)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0DD209-1883-0247-A980-E3DD600C1651}"/>
              </a:ext>
            </a:extLst>
          </p:cNvPr>
          <p:cNvSpPr txBox="1">
            <a:spLocks noChangeAspect="1"/>
          </p:cNvSpPr>
          <p:nvPr/>
        </p:nvSpPr>
        <p:spPr>
          <a:xfrm>
            <a:off x="8495621" y="1906918"/>
            <a:ext cx="2967036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AFF6-F3CC-5B40-8940-5FC715EBF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04"/>
          <a:stretch/>
        </p:blipFill>
        <p:spPr>
          <a:xfrm>
            <a:off x="623298" y="2560985"/>
            <a:ext cx="2921253" cy="2382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08BF71-39A9-3145-955F-554963FAC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115" y="2849927"/>
            <a:ext cx="3005621" cy="28439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734924-CB15-2540-9472-CEA4781E0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21" y="2412563"/>
            <a:ext cx="3134421" cy="2696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1438BE-3F19-F14D-8663-8372C48EA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444" y="4303839"/>
            <a:ext cx="982691" cy="964790"/>
          </a:xfrm>
          <a:prstGeom prst="rect">
            <a:avLst/>
          </a:prstGeom>
          <a:ln w="285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3BE454-3795-EB49-82A0-843447D41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9494" y="4524654"/>
            <a:ext cx="1147998" cy="11479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E6AE7F-C82B-564A-9ABB-D80EBCE480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1941" y="4824549"/>
            <a:ext cx="1864400" cy="8840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F0A189-EB6D-7749-94F9-D1EDE6466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7738" y="4303839"/>
            <a:ext cx="1019144" cy="96479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1586855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135477-E504-3349-9C00-E0360B44B3BA}"/>
              </a:ext>
            </a:extLst>
          </p:cNvPr>
          <p:cNvSpPr/>
          <p:nvPr/>
        </p:nvSpPr>
        <p:spPr>
          <a:xfrm>
            <a:off x="8343221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5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291C1-D631-AE43-AEC6-D8C5ACAE7C38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9BCEC-B2A0-9F4A-985A-8ED0EEC20DAA}"/>
              </a:ext>
            </a:extLst>
          </p:cNvPr>
          <p:cNvSpPr>
            <a:spLocks noGrp="1" noChangeAspect="1"/>
          </p:cNvSpPr>
          <p:nvPr>
            <p:ph idx="10"/>
          </p:nvPr>
        </p:nvSpPr>
        <p:spPr>
          <a:xfrm>
            <a:off x="528138" y="1909119"/>
            <a:ext cx="2958173" cy="3200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Spreadsheet</a:t>
            </a:r>
          </a:p>
          <a:p>
            <a:r>
              <a:rPr lang="en-US" sz="2400" dirty="0"/>
              <a:t>Tabulate data</a:t>
            </a:r>
          </a:p>
          <a:p>
            <a:r>
              <a:rPr lang="en-US" sz="2400" dirty="0"/>
              <a:t>Edited directly</a:t>
            </a:r>
          </a:p>
          <a:p>
            <a:r>
              <a:rPr lang="en-US" sz="2400" dirty="0"/>
              <a:t>Quickly analyze, make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137F-65A4-A34A-AFD3-1D4A52B070F1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03875" y="1906917"/>
            <a:ext cx="2942822" cy="3690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Flat files (csv)</a:t>
            </a:r>
          </a:p>
          <a:p>
            <a:r>
              <a:rPr lang="en-US" sz="2400" dirty="0"/>
              <a:t>Read by many programs (including excel)</a:t>
            </a:r>
          </a:p>
          <a:p>
            <a:r>
              <a:rPr lang="en-US" sz="2400" dirty="0"/>
              <a:t>Programming language to analyze or connect to other tables </a:t>
            </a:r>
          </a:p>
          <a:p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0DD209-1883-0247-A980-E3DD600C1651}"/>
              </a:ext>
            </a:extLst>
          </p:cNvPr>
          <p:cNvSpPr txBox="1">
            <a:spLocks noChangeAspect="1"/>
          </p:cNvSpPr>
          <p:nvPr/>
        </p:nvSpPr>
        <p:spPr>
          <a:xfrm>
            <a:off x="8495621" y="1906918"/>
            <a:ext cx="2967036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Database</a:t>
            </a:r>
          </a:p>
          <a:p>
            <a:r>
              <a:rPr lang="en-US" sz="2400" dirty="0"/>
              <a:t>Relational data</a:t>
            </a:r>
          </a:p>
          <a:p>
            <a:r>
              <a:rPr lang="en-US" sz="2400" dirty="0"/>
              <a:t>Interact by specific software (multi-user friendly)</a:t>
            </a:r>
          </a:p>
          <a:p>
            <a:r>
              <a:rPr lang="en-US" sz="2400" dirty="0"/>
              <a:t>Can handle large data sets</a:t>
            </a:r>
          </a:p>
          <a:p>
            <a:r>
              <a:rPr lang="en-US" sz="2400" dirty="0"/>
              <a:t>Complex searching</a:t>
            </a:r>
          </a:p>
        </p:txBody>
      </p:sp>
    </p:spTree>
    <p:extLst>
      <p:ext uri="{BB962C8B-B14F-4D97-AF65-F5344CB8AC3E}">
        <p14:creationId xmlns:p14="http://schemas.microsoft.com/office/powerpoint/2010/main" val="853270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2BD90-2B97-4A40-A461-EB5B40634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89"/>
          <a:stretch/>
        </p:blipFill>
        <p:spPr>
          <a:xfrm>
            <a:off x="2005313" y="0"/>
            <a:ext cx="84369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79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A8922F-2317-434C-9BE7-7514A55C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Formatting data for analysis; Tidy Data 101 – Thur. 10am</a:t>
            </a:r>
          </a:p>
          <a:p>
            <a:pPr>
              <a:spcAft>
                <a:spcPts val="1200"/>
              </a:spcAft>
            </a:pPr>
            <a:r>
              <a:rPr lang="en-US" dirty="0"/>
              <a:t>Backups 101 – Fri. 10am</a:t>
            </a:r>
          </a:p>
          <a:p>
            <a:pPr>
              <a:spcAft>
                <a:spcPts val="1200"/>
              </a:spcAft>
            </a:pPr>
            <a:r>
              <a:rPr lang="en-US" dirty="0"/>
              <a:t>Version control</a:t>
            </a:r>
          </a:p>
          <a:p>
            <a:pPr>
              <a:spcAft>
                <a:spcPts val="1200"/>
              </a:spcAft>
            </a:pPr>
            <a:r>
              <a:rPr lang="en-US" dirty="0"/>
              <a:t>Data Management Plans - Mark </a:t>
            </a:r>
            <a:r>
              <a:rPr lang="en-US" dirty="0" err="1"/>
              <a:t>Laufersweiler</a:t>
            </a:r>
            <a:r>
              <a:rPr lang="en-US" dirty="0"/>
              <a:t>, Research Data Specialist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More on managing data</a:t>
            </a:r>
          </a:p>
        </p:txBody>
      </p:sp>
    </p:spTree>
    <p:extLst>
      <p:ext uri="{BB962C8B-B14F-4D97-AF65-F5344CB8AC3E}">
        <p14:creationId xmlns:p14="http://schemas.microsoft.com/office/powerpoint/2010/main" val="869381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9600" y="2208741"/>
            <a:ext cx="5490575" cy="3549028"/>
          </a:xfrm>
        </p:spPr>
        <p:txBody>
          <a:bodyPr>
            <a:normAutofit/>
          </a:bodyPr>
          <a:lstStyle/>
          <a:p>
            <a:r>
              <a:rPr lang="en-US" sz="2800" dirty="0"/>
              <a:t>Information Specialists @ DAVIS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https://libraries.ou.edu/davis</a:t>
            </a:r>
            <a:r>
              <a:rPr lang="en-US" sz="2800" dirty="0"/>
              <a:t> </a:t>
            </a:r>
          </a:p>
          <a:p>
            <a:r>
              <a:rPr lang="en-US" sz="2800" dirty="0"/>
              <a:t>Digital Scholarship Lab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https://libraries.ou.edu/dsl</a:t>
            </a:r>
            <a:endParaRPr lang="en-US" sz="2800" dirty="0"/>
          </a:p>
          <a:p>
            <a:r>
              <a:rPr lang="en-US" sz="2800" dirty="0"/>
              <a:t>Digital Skills Hub</a:t>
            </a:r>
            <a:br>
              <a:rPr lang="en-US" sz="2800" dirty="0"/>
            </a:br>
            <a:r>
              <a:rPr lang="en-US" sz="2800" dirty="0"/>
              <a:t>(coming soon)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194436" y="1979111"/>
            <a:ext cx="5742868" cy="3778657"/>
          </a:xfrm>
        </p:spPr>
        <p:txBody>
          <a:bodyPr>
            <a:noAutofit/>
          </a:bodyPr>
          <a:lstStyle/>
          <a:p>
            <a:r>
              <a:rPr lang="en-US" sz="2800" dirty="0"/>
              <a:t>Impact Challenge</a:t>
            </a:r>
            <a:br>
              <a:rPr lang="en-US" sz="2800" dirty="0"/>
            </a:br>
            <a:r>
              <a:rPr lang="en-US" sz="2800" dirty="0">
                <a:hlinkClick r:id="rId4"/>
              </a:rPr>
              <a:t>https://libraries.ou.edu/</a:t>
            </a:r>
            <a:br>
              <a:rPr lang="en-US" sz="2800" dirty="0">
                <a:hlinkClick r:id="rId4"/>
              </a:rPr>
            </a:br>
            <a:r>
              <a:rPr lang="en-US" sz="2800" dirty="0" err="1">
                <a:hlinkClick r:id="rId4"/>
              </a:rPr>
              <a:t>impactchallenge</a:t>
            </a:r>
            <a:r>
              <a:rPr lang="en-US" sz="2800" dirty="0"/>
              <a:t>  </a:t>
            </a:r>
          </a:p>
          <a:p>
            <a:pPr lvl="1"/>
            <a:r>
              <a:rPr lang="en-US" sz="2000" dirty="0"/>
              <a:t>Feb 4-8: Make your data discoverable</a:t>
            </a:r>
          </a:p>
          <a:p>
            <a:pPr lvl="1"/>
            <a:r>
              <a:rPr lang="en-US" sz="2000" dirty="0"/>
              <a:t>Feb. 11-15: Share software with </a:t>
            </a:r>
            <a:r>
              <a:rPr lang="en-US" sz="2000" dirty="0" err="1"/>
              <a:t>Github</a:t>
            </a:r>
            <a:endParaRPr lang="en-US" sz="2000" dirty="0"/>
          </a:p>
          <a:p>
            <a:pPr lvl="1"/>
            <a:r>
              <a:rPr lang="en-US" sz="2000" dirty="0"/>
              <a:t>Feb. 18-22: Understand DOIs</a:t>
            </a:r>
          </a:p>
          <a:p>
            <a:r>
              <a:rPr lang="en-US" sz="2800" dirty="0"/>
              <a:t>Carpentries two-day workshops </a:t>
            </a:r>
            <a:r>
              <a:rPr lang="en-US" sz="2800" dirty="0">
                <a:hlinkClick r:id="rId5"/>
              </a:rPr>
              <a:t>https://libraries.ou.edu/</a:t>
            </a:r>
            <a:br>
              <a:rPr lang="en-US" sz="2800" dirty="0">
                <a:hlinkClick r:id="rId5"/>
              </a:rPr>
            </a:br>
            <a:r>
              <a:rPr lang="en-US" sz="2800" dirty="0">
                <a:hlinkClick r:id="rId5"/>
              </a:rPr>
              <a:t>carpentries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Find more resources and upcoming events!</a:t>
            </a:r>
          </a:p>
        </p:txBody>
      </p:sp>
    </p:spTree>
    <p:extLst>
      <p:ext uri="{BB962C8B-B14F-4D97-AF65-F5344CB8AC3E}">
        <p14:creationId xmlns:p14="http://schemas.microsoft.com/office/powerpoint/2010/main" val="3104818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link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 err="1"/>
              <a:t>bit.ly</a:t>
            </a:r>
            <a:r>
              <a:rPr lang="en-US" dirty="0"/>
              <a:t>/oulib_davis_workshop </a:t>
            </a:r>
          </a:p>
          <a:p>
            <a:r>
              <a:rPr lang="en-US" dirty="0"/>
              <a:t>Today’s topic </a:t>
            </a:r>
          </a:p>
          <a:p>
            <a:pPr marL="0" indent="0" algn="ctr">
              <a:buNone/>
            </a:pPr>
            <a:r>
              <a:rPr lang="en-US" dirty="0"/>
              <a:t>Survival Skills: Managing Research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Please take 5 min to help us improve</a:t>
            </a:r>
          </a:p>
        </p:txBody>
      </p:sp>
    </p:spTree>
    <p:extLst>
      <p:ext uri="{BB962C8B-B14F-4D97-AF65-F5344CB8AC3E}">
        <p14:creationId xmlns:p14="http://schemas.microsoft.com/office/powerpoint/2010/main" val="372920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/>
              <a:t>Discoverability</a:t>
            </a:r>
          </a:p>
          <a:p>
            <a:pPr lvl="1"/>
            <a:r>
              <a:rPr lang="en-US" dirty="0"/>
              <a:t>Others</a:t>
            </a:r>
          </a:p>
          <a:p>
            <a:pPr lvl="1"/>
            <a:r>
              <a:rPr lang="en-US" dirty="0"/>
              <a:t>You</a:t>
            </a:r>
          </a:p>
          <a:p>
            <a:r>
              <a:rPr lang="en-US" dirty="0"/>
              <a:t>Collaboration </a:t>
            </a:r>
          </a:p>
          <a:p>
            <a:r>
              <a:rPr lang="en-US" dirty="0"/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3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06" y="499362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2918113" y="1188850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70" y="1714499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3671617" y="2295881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3418020" y="1465849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494672" y="2019365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97668" y="2047231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94712" y="3314560"/>
          <a:ext cx="2519649" cy="266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05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14644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4606791" y="2047231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6484057" y="2043422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033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370193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Is a date appropriate?  </a:t>
            </a:r>
            <a:r>
              <a:rPr lang="en-US" sz="3200" dirty="0" err="1"/>
              <a:t>YYYYMMDDleafcolor.dat</a:t>
            </a:r>
            <a:endParaRPr lang="en-US" sz="3200" dirty="0"/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Are there multiple observers?  </a:t>
            </a:r>
            <a:r>
              <a:rPr lang="en-US" sz="3200" dirty="0" err="1"/>
              <a:t>YYYYMMDD_counts_ABS.csv</a:t>
            </a:r>
            <a:endParaRPr lang="en-US" sz="3200" dirty="0"/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70660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275738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ThisFile.docx</a:t>
            </a:r>
            <a:endParaRPr lang="en-US" sz="3200" dirty="0"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this_file.docx</a:t>
            </a:r>
            <a:r>
              <a:rPr lang="en-US" sz="3200" dirty="0"/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816460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7645098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5485</TotalTime>
  <Words>1790</Words>
  <Application>Microsoft Macintosh PowerPoint</Application>
  <PresentationFormat>Widescreen</PresentationFormat>
  <Paragraphs>301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.Apple Color Emoji UI</vt:lpstr>
      <vt:lpstr>Arial</vt:lpstr>
      <vt:lpstr>Calibri</vt:lpstr>
      <vt:lpstr>Courier New</vt:lpstr>
      <vt:lpstr>Wingdings</vt:lpstr>
      <vt:lpstr>Custom Design</vt:lpstr>
      <vt:lpstr>PowerPoint Presentation</vt:lpstr>
      <vt:lpstr>PowerPoint Presentation</vt:lpstr>
      <vt:lpstr>Managing Research Data</vt:lpstr>
      <vt:lpstr>PowerPoint Presentation</vt:lpstr>
      <vt:lpstr>File Naming</vt:lpstr>
      <vt:lpstr>File Naming</vt:lpstr>
      <vt:lpstr>File Naming</vt:lpstr>
      <vt:lpstr>File Naming</vt:lpstr>
      <vt:lpstr>File Naming</vt:lpstr>
      <vt:lpstr>File Naming</vt:lpstr>
      <vt:lpstr>File Naming</vt:lpstr>
      <vt:lpstr>File Organization</vt:lpstr>
      <vt:lpstr>README files</vt:lpstr>
      <vt:lpstr>README files</vt:lpstr>
      <vt:lpstr>README files</vt:lpstr>
      <vt:lpstr>PowerPoint Presentation</vt:lpstr>
      <vt:lpstr>PowerPoint Presentation</vt:lpstr>
      <vt:lpstr>Data organization</vt:lpstr>
      <vt:lpstr>Data organization</vt:lpstr>
      <vt:lpstr>More on managing data</vt:lpstr>
      <vt:lpstr>Find more resources and upcoming events!</vt:lpstr>
      <vt:lpstr>Please take 5 min to help us improve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Schilling, Amanda B.</cp:lastModifiedBy>
  <cp:revision>60</cp:revision>
  <dcterms:created xsi:type="dcterms:W3CDTF">2018-06-15T17:19:10Z</dcterms:created>
  <dcterms:modified xsi:type="dcterms:W3CDTF">2019-03-07T18:45:28Z</dcterms:modified>
</cp:coreProperties>
</file>